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09" r:id="rId3"/>
    <p:sldId id="257" r:id="rId4"/>
    <p:sldId id="31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311" r:id="rId21"/>
    <p:sldId id="312" r:id="rId22"/>
    <p:sldId id="313" r:id="rId23"/>
    <p:sldId id="314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20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710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985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20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828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47797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91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xmlns="" val="126245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939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802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962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761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xmlns="" val="151322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8258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prstClr val="black"/>
                </a:solidFill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2856" y="2707821"/>
            <a:ext cx="64295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prstClr val="black"/>
                </a:solidFill>
                <a:latin typeface="Book Antiqua" panose="02040602050305030304" pitchFamily="18" charset="0"/>
              </a:rPr>
              <a:t>TITLE OF THE TOPIC- CAST RESTORATIONS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76400" y="5143500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prstClr val="black"/>
                </a:solidFill>
                <a:latin typeface="Book Antiqua" panose="02040602050305030304" pitchFamily="18" charset="0"/>
              </a:rPr>
              <a:t>DEPARTMENT OF CONSERVATIVE DENTISTRY AND ENDODONTICS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1524001" y="846365"/>
            <a:ext cx="1393371" cy="15859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>
                <a:solidFill>
                  <a:srgbClr val="F0A22E">
                    <a:shade val="75000"/>
                  </a:srgbClr>
                </a:solidFill>
                <a:latin typeface="Franklin Gothic Book"/>
              </a:rPr>
              <a:pPr/>
              <a:t>1</a:t>
            </a:fld>
            <a:endParaRPr lang="en-US" dirty="0">
              <a:solidFill>
                <a:srgbClr val="F0A22E">
                  <a:shade val="75000"/>
                </a:srgbClr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Partially sub-gingival restorations </a:t>
            </a:r>
          </a:p>
          <a:p>
            <a:r>
              <a:rPr lang="en-IN" dirty="0"/>
              <a:t>Cracked teeth (Vertically, horizontally or diagonally) </a:t>
            </a:r>
          </a:p>
          <a:p>
            <a:r>
              <a:rPr lang="en-IN" dirty="0"/>
              <a:t>As an adjunct to successful PDL therapy by correction of tooth anomalies which predispose to PDL problems</a:t>
            </a:r>
          </a:p>
          <a:p>
            <a:r>
              <a:rPr lang="en-IN" dirty="0"/>
              <a:t> </a:t>
            </a:r>
            <a:r>
              <a:rPr lang="en-IN" dirty="0" err="1"/>
              <a:t>Esthetics</a:t>
            </a:r>
            <a:r>
              <a:rPr lang="en-IN" dirty="0"/>
              <a:t> </a:t>
            </a:r>
          </a:p>
          <a:p>
            <a:r>
              <a:rPr lang="en-IN" dirty="0"/>
              <a:t>Dissimilar metals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  Developing or deciduous teeth </a:t>
            </a:r>
          </a:p>
          <a:p>
            <a:r>
              <a:rPr lang="en-IN" dirty="0"/>
              <a:t>High Plaque or Caries indices </a:t>
            </a:r>
          </a:p>
          <a:p>
            <a:r>
              <a:rPr lang="en-IN" dirty="0"/>
              <a:t>Occlusal disharmony</a:t>
            </a:r>
          </a:p>
          <a:p>
            <a:r>
              <a:rPr lang="en-IN" dirty="0"/>
              <a:t> Dissimilar metals </a:t>
            </a:r>
          </a:p>
          <a:p>
            <a:r>
              <a:rPr lang="en-IN" dirty="0"/>
              <a:t>Small restorations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Higher strength (Compressive, Tensile, Shear &amp; Yield) </a:t>
            </a:r>
          </a:p>
          <a:p>
            <a:r>
              <a:rPr lang="en-IN" dirty="0"/>
              <a:t>Ability to reproduce precise form and minute details </a:t>
            </a:r>
          </a:p>
          <a:p>
            <a:r>
              <a:rPr lang="en-IN" dirty="0"/>
              <a:t>Control of contours and contacts</a:t>
            </a:r>
          </a:p>
          <a:p>
            <a:r>
              <a:rPr lang="en-IN" dirty="0"/>
              <a:t> Biocompatibility of materials (Noble or </a:t>
            </a:r>
            <a:r>
              <a:rPr lang="en-IN" dirty="0" err="1"/>
              <a:t>passivated</a:t>
            </a:r>
            <a:r>
              <a:rPr lang="en-IN" dirty="0"/>
              <a:t> alloys)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Not affected by tarnish &amp; corrosion</a:t>
            </a:r>
          </a:p>
          <a:p>
            <a:r>
              <a:rPr lang="en-IN" dirty="0"/>
              <a:t> Increased longevity of cast restorations</a:t>
            </a:r>
          </a:p>
          <a:p>
            <a:r>
              <a:rPr lang="en-IN" dirty="0"/>
              <a:t> Fewer voids, less internal stresses, no layering effect when compared to amalgam</a:t>
            </a:r>
          </a:p>
          <a:p>
            <a:r>
              <a:rPr lang="en-IN" dirty="0"/>
              <a:t> Cast restorations can be better finished, polished or glazed, thus better </a:t>
            </a:r>
            <a:r>
              <a:rPr lang="en-IN" dirty="0" err="1"/>
              <a:t>Esthetics</a:t>
            </a:r>
            <a:r>
              <a:rPr lang="en-IN" dirty="0"/>
              <a:t> &amp; no harm to P-D organ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Technique sensitive</a:t>
            </a:r>
          </a:p>
          <a:p>
            <a:r>
              <a:rPr lang="en-IN" dirty="0"/>
              <a:t> No. of appointments &amp; higher chair time</a:t>
            </a:r>
          </a:p>
          <a:p>
            <a:r>
              <a:rPr lang="en-IN" dirty="0"/>
              <a:t> High Cost </a:t>
            </a:r>
          </a:p>
          <a:p>
            <a:r>
              <a:rPr lang="en-IN" dirty="0"/>
              <a:t>Splitting forces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/>
              <a:t>Mouth preparation prior to Cast Restorations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IN" b="1" dirty="0"/>
              <a:t> </a:t>
            </a:r>
            <a:r>
              <a:rPr lang="en-IN" dirty="0"/>
              <a:t>15 Mouth preparation prior to Cast Restorations </a:t>
            </a:r>
          </a:p>
          <a:p>
            <a:pPr fontAlgn="base"/>
            <a:r>
              <a:rPr lang="en-IN" dirty="0"/>
              <a:t>Every measure is to be taken to ensure longevity &amp; success of a cast restoration </a:t>
            </a:r>
          </a:p>
          <a:p>
            <a:pPr fontAlgn="base"/>
            <a:r>
              <a:rPr lang="en-IN" dirty="0"/>
              <a:t>Control of Plaque</a:t>
            </a:r>
          </a:p>
          <a:p>
            <a:pPr fontAlgn="base"/>
            <a:r>
              <a:rPr lang="en-IN" dirty="0"/>
              <a:t> Control of Caries </a:t>
            </a:r>
          </a:p>
          <a:p>
            <a:pPr fontAlgn="base"/>
            <a:r>
              <a:rPr lang="en-IN" dirty="0"/>
              <a:t>Control of periodontal problems </a:t>
            </a:r>
          </a:p>
          <a:p>
            <a:pPr fontAlgn="base"/>
            <a:r>
              <a:rPr lang="en-IN" dirty="0"/>
              <a:t>Control of pulpal health of tooth</a:t>
            </a:r>
          </a:p>
          <a:p>
            <a:pPr fontAlgn="base"/>
            <a:r>
              <a:rPr lang="en-IN" dirty="0"/>
              <a:t> Proper foundation </a:t>
            </a:r>
          </a:p>
          <a:p>
            <a:pPr fontAlgn="base"/>
            <a:r>
              <a:rPr lang="en-IN" dirty="0"/>
              <a:t>Occlusal equilibration</a:t>
            </a:r>
          </a:p>
          <a:p>
            <a:pPr fontAlgn="base"/>
            <a:r>
              <a:rPr lang="en-IN" dirty="0"/>
              <a:t> Diagnostic wax-ups and temporary restorations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05000" y="3124201"/>
            <a:ext cx="8458200" cy="1222375"/>
          </a:xfrm>
        </p:spPr>
        <p:txBody>
          <a:bodyPr>
            <a:normAutofit fontScale="90000"/>
          </a:bodyPr>
          <a:lstStyle/>
          <a:p>
            <a:pPr fontAlgn="base"/>
            <a:r>
              <a:rPr lang="en-IN" b="1" dirty="0"/>
              <a:t>Features of Tooth Preparation For Cast Restoration : </a:t>
            </a:r>
            <a:br>
              <a:rPr lang="en-IN" b="1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Cast Restorations </a:t>
            </a:r>
          </a:p>
          <a:p>
            <a:r>
              <a:rPr lang="en-IN" dirty="0" err="1"/>
              <a:t>Intracoronal</a:t>
            </a:r>
            <a:r>
              <a:rPr lang="en-IN" dirty="0"/>
              <a:t> </a:t>
            </a:r>
            <a:r>
              <a:rPr lang="en-IN" dirty="0" err="1"/>
              <a:t>Extracoronal</a:t>
            </a:r>
            <a:r>
              <a:rPr lang="en-IN" dirty="0"/>
              <a:t> (Mortise Shaped)</a:t>
            </a:r>
          </a:p>
          <a:p>
            <a:r>
              <a:rPr lang="en-IN" dirty="0"/>
              <a:t> Definite walls &amp; floors </a:t>
            </a:r>
          </a:p>
          <a:p>
            <a:r>
              <a:rPr lang="en-IN" dirty="0"/>
              <a:t>joined at Line &amp; Point Angles</a:t>
            </a:r>
          </a:p>
          <a:p>
            <a:r>
              <a:rPr lang="en-IN" dirty="0"/>
              <a:t> Created by occlusal &amp; axial surface reduction </a:t>
            </a:r>
          </a:p>
          <a:p>
            <a:r>
              <a:rPr lang="en-IN" dirty="0"/>
              <a:t>May end </a:t>
            </a:r>
            <a:r>
              <a:rPr lang="en-IN" dirty="0" err="1"/>
              <a:t>gingivally</a:t>
            </a:r>
            <a:r>
              <a:rPr lang="en-IN" dirty="0"/>
              <a:t> with no definite flat floor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General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Greater surface extension in outline form than amalgam </a:t>
            </a:r>
          </a:p>
          <a:p>
            <a:r>
              <a:rPr lang="en-IN" dirty="0"/>
              <a:t>This facilitates support &amp; efficient marginal manipulation</a:t>
            </a:r>
          </a:p>
          <a:p>
            <a:r>
              <a:rPr lang="en-IN" dirty="0"/>
              <a:t> More extensive surface involvement to compensate for the </a:t>
            </a:r>
            <a:r>
              <a:rPr lang="en-IN" dirty="0" err="1"/>
              <a:t>cariogenically</a:t>
            </a:r>
            <a:r>
              <a:rPr lang="en-IN" dirty="0"/>
              <a:t> weak joints of cast/cement/tooth interface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design for a cast restoration are governed by 5 principles:</a:t>
            </a:r>
          </a:p>
          <a:p>
            <a:r>
              <a:rPr lang="en-IN" dirty="0"/>
              <a:t> Preservation of the Tooth Structure</a:t>
            </a:r>
          </a:p>
          <a:p>
            <a:r>
              <a:rPr lang="en-IN" dirty="0"/>
              <a:t> Retention &amp; Resistance </a:t>
            </a:r>
          </a:p>
          <a:p>
            <a:r>
              <a:rPr lang="en-IN" dirty="0"/>
              <a:t>Structural Durability </a:t>
            </a:r>
          </a:p>
          <a:p>
            <a:r>
              <a:rPr lang="en-IN" dirty="0"/>
              <a:t>Marginal Integrity P</a:t>
            </a:r>
          </a:p>
          <a:p>
            <a:r>
              <a:rPr lang="en-IN" dirty="0"/>
              <a:t>reservation of the </a:t>
            </a:r>
            <a:r>
              <a:rPr lang="en-IN" dirty="0" err="1"/>
              <a:t>Periodontium</a:t>
            </a:r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45229" y="1314453"/>
            <a:ext cx="6945086" cy="82731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96519478"/>
              </p:ext>
            </p:extLst>
          </p:nvPr>
        </p:nvGraphicFramePr>
        <p:xfrm>
          <a:off x="2057401" y="2816678"/>
          <a:ext cx="7674428" cy="143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Nice to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Definition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dirty="0"/>
                        <a:t>Techniques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Psychomotor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66257" y="4414708"/>
            <a:ext cx="62157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*Subtopic of importance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**  Cognitive, Psychomotor   or Affective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# Must know , Nice to know  &amp; Desire to know </a:t>
            </a:r>
          </a:p>
          <a:p>
            <a:r>
              <a:rPr lang="en-US" sz="2100" dirty="0">
                <a:solidFill>
                  <a:prstClr val="black"/>
                </a:solidFill>
                <a:latin typeface="Franklin Gothic Book"/>
              </a:rPr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2405744" y="2266325"/>
            <a:ext cx="7347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100" dirty="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>
                <a:solidFill>
                  <a:srgbClr val="F0A22E">
                    <a:shade val="75000"/>
                  </a:srgbClr>
                </a:solidFill>
                <a:latin typeface="Franklin Gothic Book"/>
              </a:rPr>
              <a:pPr/>
              <a:t>2</a:t>
            </a:fld>
            <a:endParaRPr lang="en-US">
              <a:solidFill>
                <a:srgbClr val="F0A22E">
                  <a:shade val="75000"/>
                </a:srgbClr>
              </a:solidFill>
              <a:latin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277813"/>
            <a:ext cx="11393714" cy="146390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60148E-66F5-2D18-8AF6-9B7E95219AC6}"/>
              </a:ext>
            </a:extLst>
          </p:cNvPr>
          <p:cNvSpPr txBox="1"/>
          <p:nvPr/>
        </p:nvSpPr>
        <p:spPr>
          <a:xfrm>
            <a:off x="1371600" y="1933985"/>
            <a:ext cx="843487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Cast metals are used as copings or substructures for metal-ceramic restorations, one of the most common types of esthetic crown and bridge prostheses, and the most durable of esthetic restorations, especially when used to restore posterior teeth.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principles of molten metal solidification and equilibrium phase formation during the casting of metals are presented in this chapter.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key terms above will facilitate an understanding of the phase transformations and structures formed in cast dental alloys.</a:t>
            </a:r>
          </a:p>
        </p:txBody>
      </p:sp>
    </p:spTree>
    <p:extLst>
      <p:ext uri="{BB962C8B-B14F-4D97-AF65-F5344CB8AC3E}">
        <p14:creationId xmlns:p14="http://schemas.microsoft.com/office/powerpoint/2010/main" xmlns="" val="2484640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4685" y="2902857"/>
            <a:ext cx="92310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Write in brief about occlusal and gingival bevels.</a:t>
            </a:r>
          </a:p>
          <a:p>
            <a:pPr marL="457200" indent="-457200">
              <a:buAutoNum type="arabicPeriod" startAt="2"/>
            </a:pPr>
            <a:r>
              <a:rPr lang="en-US" sz="2400" dirty="0"/>
              <a:t>Write a short note on secondary retention forms.</a:t>
            </a:r>
          </a:p>
          <a:p>
            <a:pPr marL="457200" indent="-457200">
              <a:buAutoNum type="arabicPeriod" startAt="2"/>
            </a:pPr>
            <a:r>
              <a:rPr lang="en-US" sz="2400" dirty="0"/>
              <a:t>Short note on types of margins. </a:t>
            </a:r>
          </a:p>
          <a:p>
            <a:pPr marL="457200" indent="-457200">
              <a:buAutoNum type="arabicPeriod" startAt="2"/>
            </a:pPr>
            <a:r>
              <a:rPr lang="en-US" sz="2400" dirty="0"/>
              <a:t>Write in brief about general principles of tooth preparation for cast restorations. </a:t>
            </a:r>
          </a:p>
          <a:p>
            <a:pPr marL="457200" indent="-457200">
              <a:buAutoNum type="arabicPeriod" startAt="2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54446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dirty="0" err="1"/>
              <a:t>Sturdevant’s</a:t>
            </a:r>
            <a:r>
              <a:rPr lang="en-US" dirty="0"/>
              <a:t> Art &amp; Science of Operative Dentistry </a:t>
            </a:r>
          </a:p>
          <a:p>
            <a:pPr fontAlgn="base"/>
            <a:r>
              <a:rPr lang="en-US" dirty="0"/>
              <a:t>Operative Dentistry – M.A. </a:t>
            </a:r>
            <a:r>
              <a:rPr lang="en-US" dirty="0" err="1"/>
              <a:t>Marzouk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Fundamentals of Operative Dentistry – J.B. Summit </a:t>
            </a:r>
          </a:p>
          <a:p>
            <a:pPr fontAlgn="base"/>
            <a:r>
              <a:rPr lang="en-US" dirty="0"/>
              <a:t>Fundamentals of Tooth Preparation – H.T. </a:t>
            </a:r>
            <a:r>
              <a:rPr lang="en-US" dirty="0" err="1"/>
              <a:t>Schillinburg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Bonded Ceramic Inlays – J.F. </a:t>
            </a:r>
            <a:r>
              <a:rPr lang="en-US" dirty="0" err="1"/>
              <a:t>Roulet</a:t>
            </a:r>
            <a:r>
              <a:rPr lang="en-US" dirty="0"/>
              <a:t> &amp; S. Herder </a:t>
            </a:r>
          </a:p>
          <a:p>
            <a:pPr fontAlgn="base"/>
            <a:r>
              <a:rPr lang="en-US" dirty="0"/>
              <a:t>Fundamentals of Fixed </a:t>
            </a:r>
            <a:r>
              <a:rPr lang="en-US" dirty="0" err="1"/>
              <a:t>Prosthodontics</a:t>
            </a:r>
            <a:r>
              <a:rPr lang="en-US" dirty="0"/>
              <a:t> – H.T. </a:t>
            </a:r>
            <a:r>
              <a:rPr lang="en-US" dirty="0" err="1"/>
              <a:t>Schillinburg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Handbook of Inlays, Crowns &amp; Bridges – G.F. </a:t>
            </a:r>
            <a:r>
              <a:rPr lang="en-US" dirty="0" err="1"/>
              <a:t>Kantorowicz</a:t>
            </a:r>
            <a:r>
              <a:rPr lang="en-US" dirty="0"/>
              <a:t> </a:t>
            </a:r>
          </a:p>
          <a:p>
            <a:pPr fontAlgn="base"/>
            <a:r>
              <a:rPr lang="en-US" dirty="0"/>
              <a:t>Dental clinics of North America </a:t>
            </a:r>
          </a:p>
          <a:p>
            <a:pPr fontAlgn="base"/>
            <a:r>
              <a:rPr lang="en-US" dirty="0"/>
              <a:t>GPT - 8 Internet Sources( </a:t>
            </a:r>
            <a:r>
              <a:rPr lang="en-US" dirty="0" err="1"/>
              <a:t>google</a:t>
            </a:r>
            <a:r>
              <a:rPr lang="en-US" dirty="0"/>
              <a:t>)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50052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4760686"/>
            <a:ext cx="10831286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212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 Historical Perspective</a:t>
            </a:r>
          </a:p>
          <a:p>
            <a:pPr lvl="1"/>
            <a:r>
              <a:rPr lang="en-US" dirty="0"/>
              <a:t>Indications &amp; Contraindications </a:t>
            </a:r>
          </a:p>
          <a:p>
            <a:pPr lvl="1"/>
            <a:r>
              <a:rPr lang="en-US" dirty="0"/>
              <a:t>Advantages &amp; Disadvantages </a:t>
            </a:r>
          </a:p>
          <a:p>
            <a:r>
              <a:rPr lang="en-US" dirty="0"/>
              <a:t>Tooth preparation for Cast Restorations </a:t>
            </a:r>
          </a:p>
          <a:p>
            <a:pPr lvl="1"/>
            <a:r>
              <a:rPr lang="en-US" dirty="0"/>
              <a:t>	General Principles</a:t>
            </a:r>
          </a:p>
          <a:p>
            <a:pPr lvl="1"/>
            <a:r>
              <a:rPr lang="en-US" dirty="0"/>
              <a:t> Bevels, Margins &amp; Flares </a:t>
            </a:r>
          </a:p>
          <a:p>
            <a:pPr lvl="1"/>
            <a:r>
              <a:rPr lang="en-US" dirty="0"/>
              <a:t>Preparation for Metal Inlays &amp; </a:t>
            </a:r>
            <a:r>
              <a:rPr lang="en-US" dirty="0" err="1"/>
              <a:t>Onlays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Preparation for Ceramic Inlays &amp; </a:t>
            </a:r>
            <a:r>
              <a:rPr lang="en-US" dirty="0" err="1"/>
              <a:t>Onlays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828801"/>
            <a:ext cx="8458200" cy="1222375"/>
          </a:xfrm>
        </p:spPr>
        <p:txBody>
          <a:bodyPr>
            <a:normAutofit fontScale="90000"/>
          </a:bodyPr>
          <a:lstStyle/>
          <a:p>
            <a:pPr fontAlgn="base"/>
            <a:r>
              <a:rPr lang="en-IN" b="1" dirty="0"/>
              <a:t>Tooth Preparation For Cast Restorations </a:t>
            </a:r>
            <a:br>
              <a:rPr lang="en-IN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"/>
          <p:cNvSpPr txBox="1">
            <a:spLocks noGrp="1"/>
          </p:cNvSpPr>
          <p:nvPr>
            <p:ph type="title"/>
          </p:nvPr>
        </p:nvSpPr>
        <p:spPr>
          <a:xfrm>
            <a:off x="1828800" y="457200"/>
            <a:ext cx="8686800" cy="838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ts val="3600"/>
            </a:pPr>
            <a:r>
              <a:rPr lang="en-IN"/>
              <a:t>TOOTH PREPARATION</a:t>
            </a:r>
            <a:endParaRPr/>
          </a:p>
        </p:txBody>
      </p:sp>
      <p:sp>
        <p:nvSpPr>
          <p:cNvPr id="43" name="Google Shape;43;p1"/>
          <p:cNvSpPr txBox="1">
            <a:spLocks noGrp="1"/>
          </p:cNvSpPr>
          <p:nvPr>
            <p:ph type="body" idx="1"/>
          </p:nvPr>
        </p:nvSpPr>
        <p:spPr>
          <a:xfrm>
            <a:off x="2683176" y="2092025"/>
            <a:ext cx="7582500" cy="47661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anchor="t" anchorCtr="0">
            <a:normAutofit/>
          </a:bodyPr>
          <a:lstStyle/>
          <a:p>
            <a:pPr>
              <a:spcBef>
                <a:spcPts val="0"/>
              </a:spcBef>
              <a:buSzPts val="2240"/>
              <a:buChar char="?"/>
            </a:pPr>
            <a:r>
              <a:rPr lang="en-IN"/>
              <a:t>“Tooth preparation is defined as the mechanical alteration of a defective, injured, or diseased tooth to best receive a restorative material that will reestablish a healthy state for the tooth, including esthetic corrections where indicated along with normal form and function”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Restoration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“Restoration is defined as any material or prosthesis that restores or replaces lost tooth structure, teeth or oral tissues” (Glossary of </a:t>
            </a:r>
            <a:r>
              <a:rPr lang="en-IN" dirty="0" err="1"/>
              <a:t>Prosthodontic</a:t>
            </a:r>
            <a:r>
              <a:rPr lang="en-IN" dirty="0"/>
              <a:t> Terms - 8)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Cast: </a:t>
            </a:r>
            <a:r>
              <a:rPr lang="en-IN" dirty="0"/>
              <a:t>“Life size likeness of some desired form” “To produce a shape by thrusting a molten liquid or plastic material into a </a:t>
            </a:r>
            <a:r>
              <a:rPr lang="en-IN" dirty="0" err="1"/>
              <a:t>mold</a:t>
            </a:r>
            <a:r>
              <a:rPr lang="en-IN" dirty="0"/>
              <a:t> possessing the desired shape”</a:t>
            </a:r>
          </a:p>
          <a:p>
            <a:r>
              <a:rPr lang="en-IN" dirty="0"/>
              <a:t> </a:t>
            </a:r>
            <a:r>
              <a:rPr lang="en-IN" dirty="0">
                <a:solidFill>
                  <a:srgbClr val="FF0000"/>
                </a:solidFill>
              </a:rPr>
              <a:t>Casting: </a:t>
            </a:r>
            <a:r>
              <a:rPr lang="en-IN" dirty="0"/>
              <a:t>“Something that has been cast in a </a:t>
            </a:r>
            <a:r>
              <a:rPr lang="en-IN" dirty="0" err="1"/>
              <a:t>mold</a:t>
            </a:r>
            <a:r>
              <a:rPr lang="en-IN" dirty="0"/>
              <a:t>; an object formed by the solidification of a fluid that has been poured or injected in a </a:t>
            </a:r>
            <a:r>
              <a:rPr lang="en-IN" dirty="0" err="1"/>
              <a:t>mold</a:t>
            </a:r>
            <a:r>
              <a:rPr lang="en-IN" dirty="0"/>
              <a:t>” (Glossary of </a:t>
            </a:r>
            <a:r>
              <a:rPr lang="en-IN" dirty="0" err="1"/>
              <a:t>Prosthodontic</a:t>
            </a:r>
            <a:r>
              <a:rPr lang="en-IN" dirty="0"/>
              <a:t> Terms - 8)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Historical Background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>
              <a:buFont typeface="Wingdings" pitchFamily="2" charset="2"/>
              <a:buChar char="v"/>
            </a:pPr>
            <a:r>
              <a:rPr lang="en-IN" b="1" dirty="0"/>
              <a:t>	 </a:t>
            </a:r>
            <a:r>
              <a:rPr lang="en-IN" dirty="0"/>
              <a:t> </a:t>
            </a:r>
            <a:r>
              <a:rPr lang="en-IN" dirty="0">
                <a:solidFill>
                  <a:srgbClr val="FF0000"/>
                </a:solidFill>
              </a:rPr>
              <a:t>1835 – John Murphy </a:t>
            </a:r>
          </a:p>
          <a:p>
            <a:pPr lvl="1" fontAlgn="base"/>
            <a:r>
              <a:rPr lang="en-IN" dirty="0"/>
              <a:t>First Inlay Fabricated </a:t>
            </a:r>
          </a:p>
          <a:p>
            <a:pPr lvl="1" fontAlgn="base"/>
            <a:r>
              <a:rPr lang="en-IN" dirty="0"/>
              <a:t>Porcelain inlays </a:t>
            </a:r>
          </a:p>
          <a:p>
            <a:pPr lvl="1" fontAlgn="base">
              <a:buFont typeface="Wingdings" pitchFamily="2" charset="2"/>
              <a:buChar char="v"/>
            </a:pPr>
            <a:r>
              <a:rPr lang="en-IN" dirty="0">
                <a:solidFill>
                  <a:srgbClr val="FF0000"/>
                </a:solidFill>
              </a:rPr>
              <a:t>1880 – Ames &amp; </a:t>
            </a:r>
            <a:r>
              <a:rPr lang="en-IN" dirty="0" err="1">
                <a:solidFill>
                  <a:srgbClr val="FF0000"/>
                </a:solidFill>
              </a:rPr>
              <a:t>Swasery</a:t>
            </a:r>
            <a:r>
              <a:rPr lang="en-IN" dirty="0">
                <a:solidFill>
                  <a:srgbClr val="FF0000"/>
                </a:solidFill>
              </a:rPr>
              <a:t> </a:t>
            </a:r>
          </a:p>
          <a:p>
            <a:pPr lvl="1" fontAlgn="base"/>
            <a:r>
              <a:rPr lang="en-IN" dirty="0"/>
              <a:t>Used burnished foil technique for fabricating Inlays </a:t>
            </a:r>
          </a:p>
          <a:p>
            <a:pPr lvl="1" fontAlgn="base">
              <a:buFont typeface="Wingdings" pitchFamily="2" charset="2"/>
              <a:buChar char="v"/>
            </a:pPr>
            <a:r>
              <a:rPr lang="en-IN" dirty="0">
                <a:solidFill>
                  <a:srgbClr val="FF0000"/>
                </a:solidFill>
              </a:rPr>
              <a:t>1897- D. </a:t>
            </a:r>
            <a:r>
              <a:rPr lang="en-IN" dirty="0" err="1">
                <a:solidFill>
                  <a:srgbClr val="FF0000"/>
                </a:solidFill>
              </a:rPr>
              <a:t>Philbrook</a:t>
            </a:r>
            <a:r>
              <a:rPr lang="en-IN" dirty="0">
                <a:solidFill>
                  <a:srgbClr val="FF0000"/>
                </a:solidFill>
              </a:rPr>
              <a:t> </a:t>
            </a:r>
          </a:p>
          <a:p>
            <a:pPr lvl="1" fontAlgn="base"/>
            <a:r>
              <a:rPr lang="en-IN" dirty="0"/>
              <a:t>First CAST INLAY is attributed to him </a:t>
            </a:r>
          </a:p>
          <a:p>
            <a:pPr lvl="1" fontAlgn="base"/>
            <a:r>
              <a:rPr lang="en-IN" dirty="0"/>
              <a:t>Introduced the concept of forming an investment around a wax pattern </a:t>
            </a:r>
          </a:p>
          <a:p>
            <a:pPr lvl="1" fontAlgn="base"/>
            <a:r>
              <a:rPr lang="en-IN" dirty="0"/>
              <a:t>Eliminating the wax and filling the </a:t>
            </a:r>
            <a:r>
              <a:rPr lang="en-IN" dirty="0" err="1"/>
              <a:t>mold</a:t>
            </a:r>
            <a:r>
              <a:rPr lang="en-IN" dirty="0"/>
              <a:t> with a “Gold alloy” </a:t>
            </a:r>
          </a:p>
          <a:p>
            <a:pPr lvl="1" fontAlgn="base">
              <a:buNone/>
            </a:pPr>
            <a:r>
              <a:rPr lang="en-IN" dirty="0">
                <a:solidFill>
                  <a:srgbClr val="FF0000"/>
                </a:solidFill>
              </a:rPr>
              <a:t>1907 – W.M. Taggart “</a:t>
            </a:r>
          </a:p>
          <a:p>
            <a:pPr lvl="1" fontAlgn="base"/>
            <a:r>
              <a:rPr lang="en-IN" dirty="0"/>
              <a:t>	Lost wax technique” </a:t>
            </a:r>
          </a:p>
          <a:p>
            <a:pPr lvl="1" fontAlgn="base"/>
            <a:r>
              <a:rPr lang="en-IN" dirty="0"/>
              <a:t>Reported the development of “Pneumatic Pressure Casting” </a:t>
            </a:r>
          </a:p>
          <a:p>
            <a:pPr lvl="1" fontAlgn="base"/>
            <a:r>
              <a:rPr lang="en-IN" dirty="0"/>
              <a:t>Introduced the technique for Cast Gold Dental restorations</a:t>
            </a:r>
          </a:p>
          <a:p>
            <a:pPr lvl="1" fontAlgn="base"/>
            <a:r>
              <a:rPr lang="en-IN" dirty="0"/>
              <a:t> Popularized the Gold Inlay as a Dental restoration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Replace lost tooth structure (In extensively involved teeth)</a:t>
            </a:r>
          </a:p>
          <a:p>
            <a:r>
              <a:rPr lang="en-IN" dirty="0"/>
              <a:t> Restoration of endodontically treated teeth</a:t>
            </a:r>
          </a:p>
          <a:p>
            <a:r>
              <a:rPr lang="en-IN" dirty="0"/>
              <a:t> Correction of Occlusion &amp; </a:t>
            </a:r>
            <a:r>
              <a:rPr lang="en-IN" dirty="0" err="1"/>
              <a:t>Diastema</a:t>
            </a:r>
            <a:r>
              <a:rPr lang="en-IN" dirty="0"/>
              <a:t> closure</a:t>
            </a:r>
          </a:p>
          <a:p>
            <a:r>
              <a:rPr lang="en-IN" dirty="0"/>
              <a:t> Support for partial or complete dentures </a:t>
            </a:r>
          </a:p>
          <a:p>
            <a:r>
              <a:rPr lang="en-IN" dirty="0"/>
              <a:t>Retainers for fixed prosthesis</a:t>
            </a:r>
            <a:br>
              <a:rPr lang="en-IN" dirty="0"/>
            </a:b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762</Words>
  <Application>Microsoft Office PowerPoint</Application>
  <PresentationFormat>Custom</PresentationFormat>
  <Paragraphs>138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Trek</vt:lpstr>
      <vt:lpstr>Slide 1</vt:lpstr>
      <vt:lpstr>Specific learning Objectives </vt:lpstr>
      <vt:lpstr>Contents</vt:lpstr>
      <vt:lpstr>Tooth Preparation For Cast Restorations  </vt:lpstr>
      <vt:lpstr>TOOTH PREPARATION</vt:lpstr>
      <vt:lpstr>Restoration</vt:lpstr>
      <vt:lpstr>Slide 7</vt:lpstr>
      <vt:lpstr>Historical Background :</vt:lpstr>
      <vt:lpstr>Indications</vt:lpstr>
      <vt:lpstr>Slide 10</vt:lpstr>
      <vt:lpstr>Contraindications</vt:lpstr>
      <vt:lpstr>Advantages</vt:lpstr>
      <vt:lpstr>Slide 13</vt:lpstr>
      <vt:lpstr>Disadvantages</vt:lpstr>
      <vt:lpstr>Mouth preparation prior to Cast Restorations :</vt:lpstr>
      <vt:lpstr>Features of Tooth Preparation For Cast Restoration :  </vt:lpstr>
      <vt:lpstr>Slide 17</vt:lpstr>
      <vt:lpstr>General Principles</vt:lpstr>
      <vt:lpstr>Slide 19</vt:lpstr>
      <vt:lpstr>TAKE HOME MESSEGE/ FOR THE TOPIC COVERED (SUMMARY)  </vt:lpstr>
      <vt:lpstr>Question &amp; Answer Session</vt:lpstr>
      <vt:lpstr>References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Vidhani</dc:creator>
  <cp:lastModifiedBy>test</cp:lastModifiedBy>
  <cp:revision>4</cp:revision>
  <dcterms:created xsi:type="dcterms:W3CDTF">2022-09-11T10:12:34Z</dcterms:created>
  <dcterms:modified xsi:type="dcterms:W3CDTF">2023-04-18T06:43:55Z</dcterms:modified>
</cp:coreProperties>
</file>